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84" r:id="rId5"/>
    <p:sldId id="285" r:id="rId6"/>
    <p:sldId id="280" r:id="rId7"/>
    <p:sldId id="279" r:id="rId8"/>
    <p:sldId id="263" r:id="rId9"/>
    <p:sldId id="275" r:id="rId10"/>
    <p:sldId id="283" r:id="rId11"/>
    <p:sldId id="262" r:id="rId12"/>
    <p:sldId id="264" r:id="rId13"/>
    <p:sldId id="282" r:id="rId14"/>
    <p:sldId id="265" r:id="rId15"/>
    <p:sldId id="281" r:id="rId16"/>
    <p:sldId id="266" r:id="rId17"/>
    <p:sldId id="267" r:id="rId18"/>
    <p:sldId id="277" r:id="rId19"/>
    <p:sldId id="278" r:id="rId20"/>
    <p:sldId id="261" r:id="rId21"/>
    <p:sldId id="286" r:id="rId22"/>
    <p:sldId id="269" r:id="rId23"/>
    <p:sldId id="271" r:id="rId24"/>
    <p:sldId id="276" r:id="rId25"/>
    <p:sldId id="273" r:id="rId26"/>
    <p:sldId id="274" r:id="rId27"/>
    <p:sldId id="259" r:id="rId28"/>
    <p:sldId id="270" r:id="rId29"/>
    <p:sldId id="26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2" autoAdjust="0"/>
  </p:normalViewPr>
  <p:slideViewPr>
    <p:cSldViewPr snapToGrid="0" snapToObjects="1">
      <p:cViewPr>
        <p:scale>
          <a:sx n="90" d="100"/>
          <a:sy n="90" d="100"/>
        </p:scale>
        <p:origin x="-224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_Option_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 and EXCEL Joint Logo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313686"/>
            <a:ext cx="5985174" cy="686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426" y="1403659"/>
            <a:ext cx="7772400" cy="1470025"/>
          </a:xfrm>
        </p:spPr>
        <p:txBody>
          <a:bodyPr>
            <a:normAutofit/>
          </a:bodyPr>
          <a:lstStyle>
            <a:lvl1pPr>
              <a:defRPr sz="4200">
                <a:solidFill>
                  <a:srgbClr val="69BE2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426" y="3333683"/>
            <a:ext cx="5587368" cy="143279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rgbClr val="69BE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9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5942013"/>
            <a:ext cx="8229600" cy="0"/>
          </a:xfrm>
          <a:prstGeom prst="line">
            <a:avLst/>
          </a:prstGeom>
          <a:ln w="6350" cmpd="sng"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355280" y="1482725"/>
            <a:ext cx="8229600" cy="4251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56588" y="6116638"/>
            <a:ext cx="539750" cy="292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47678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WH and EXCEL Joint Logo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5983364"/>
            <a:ext cx="4576762" cy="5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3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5942013"/>
            <a:ext cx="8229600" cy="0"/>
          </a:xfrm>
          <a:prstGeom prst="line">
            <a:avLst/>
          </a:prstGeom>
          <a:ln w="6350" cmpd="sng"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5"/>
          </p:nvPr>
        </p:nvSpPr>
        <p:spPr>
          <a:xfrm>
            <a:off x="355280" y="1482725"/>
            <a:ext cx="8229920" cy="4251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56588" y="6116638"/>
            <a:ext cx="539750" cy="292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47678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WH and EXCEL Joint Logo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5983364"/>
            <a:ext cx="4576762" cy="5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7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5942013"/>
            <a:ext cx="8229600" cy="0"/>
          </a:xfrm>
          <a:prstGeom prst="line">
            <a:avLst/>
          </a:prstGeom>
          <a:ln w="6350" cmpd="sng"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56588" y="6116638"/>
            <a:ext cx="539750" cy="292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47678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H and EXCEL Joint Logo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5983364"/>
            <a:ext cx="4576762" cy="5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5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_Option_B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426" y="274707"/>
            <a:ext cx="7772400" cy="1470025"/>
          </a:xfrm>
        </p:spPr>
        <p:txBody>
          <a:bodyPr>
            <a:normAutofit/>
          </a:bodyPr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426" y="2204731"/>
            <a:ext cx="5587368" cy="143279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H and EXCEL Joint Logo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5983364"/>
            <a:ext cx="4576762" cy="5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4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5942013"/>
            <a:ext cx="8229600" cy="0"/>
          </a:xfrm>
          <a:prstGeom prst="line">
            <a:avLst/>
          </a:prstGeom>
          <a:ln w="6350" cmpd="sng"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56588" y="6116638"/>
            <a:ext cx="539750" cy="292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47678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WH and EXCEL Joint Logo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5983364"/>
            <a:ext cx="4576762" cy="5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7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Content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 and EXCEL Joint Logo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5983364"/>
            <a:ext cx="4576762" cy="52459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7200" y="5942013"/>
            <a:ext cx="8229600" cy="0"/>
          </a:xfrm>
          <a:prstGeom prst="line">
            <a:avLst/>
          </a:prstGeom>
          <a:ln w="6350" cmpd="sng"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56588" y="6116638"/>
            <a:ext cx="539750" cy="292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47678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 (2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" y="5942013"/>
            <a:ext cx="8229600" cy="0"/>
          </a:xfrm>
          <a:prstGeom prst="line">
            <a:avLst/>
          </a:prstGeom>
          <a:ln w="6350" cmpd="sng"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80" y="1482601"/>
            <a:ext cx="3886200" cy="4251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98680" y="1482725"/>
            <a:ext cx="3886200" cy="42518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256588" y="6116638"/>
            <a:ext cx="539750" cy="292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47678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WH and EXCEL Joint Logo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5983364"/>
            <a:ext cx="4576762" cy="5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0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 (2 col/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" y="5942013"/>
            <a:ext cx="8229600" cy="0"/>
          </a:xfrm>
          <a:prstGeom prst="line">
            <a:avLst/>
          </a:prstGeom>
          <a:ln w="6350" cmpd="sng"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80" y="1482601"/>
            <a:ext cx="3886200" cy="4251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98680" y="1482725"/>
            <a:ext cx="3886200" cy="42518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256588" y="6116638"/>
            <a:ext cx="539750" cy="292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47678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WH and EXCEL Joint Logo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5983364"/>
            <a:ext cx="4576762" cy="5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5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w/Pic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" y="5942013"/>
            <a:ext cx="8229600" cy="0"/>
          </a:xfrm>
          <a:prstGeom prst="line">
            <a:avLst/>
          </a:prstGeom>
          <a:ln w="6350" cmpd="sng"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98680" y="1482725"/>
            <a:ext cx="3886200" cy="42518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5599" y="1482725"/>
            <a:ext cx="4026779" cy="4251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56588" y="6116638"/>
            <a:ext cx="539750" cy="292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47678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WH and EXCEL Joint Logo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5983364"/>
            <a:ext cx="4576762" cy="5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6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w/Pic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" y="5942013"/>
            <a:ext cx="8229600" cy="0"/>
          </a:xfrm>
          <a:prstGeom prst="line">
            <a:avLst/>
          </a:prstGeom>
          <a:ln w="6350" cmpd="sng"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55280" y="1482725"/>
            <a:ext cx="3886200" cy="42518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58101" y="1482725"/>
            <a:ext cx="4026779" cy="4251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56588" y="6116638"/>
            <a:ext cx="539750" cy="292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47678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WH and EXCEL Joint Logo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5983364"/>
            <a:ext cx="4576762" cy="5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w/Char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" y="5942013"/>
            <a:ext cx="8229600" cy="0"/>
          </a:xfrm>
          <a:prstGeom prst="line">
            <a:avLst/>
          </a:prstGeom>
          <a:ln w="6350" cmpd="sng"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55280" y="1482725"/>
            <a:ext cx="3886200" cy="42518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4561520" y="1482725"/>
            <a:ext cx="4023360" cy="4251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56588" y="6116638"/>
            <a:ext cx="539750" cy="292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47678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WH and EXCEL Joint Logo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5983364"/>
            <a:ext cx="4576762" cy="5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5600" y="322263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5600" y="1482725"/>
            <a:ext cx="82296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lnSpc>
          <a:spcPct val="112000"/>
        </a:lnSpc>
        <a:spcBef>
          <a:spcPts val="12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00050" indent="-168275" algn="l" defTabSz="457200" rtl="0" eaLnBrk="1" fontAlgn="base" hangingPunct="1">
        <a:lnSpc>
          <a:spcPct val="112000"/>
        </a:lnSpc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574675" indent="-174625" algn="l" defTabSz="457200" rtl="0" eaLnBrk="1" fontAlgn="base" hangingPunct="1">
        <a:lnSpc>
          <a:spcPct val="112000"/>
        </a:lnSpc>
        <a:spcBef>
          <a:spcPct val="20000"/>
        </a:spcBef>
        <a:spcAft>
          <a:spcPct val="0"/>
        </a:spcAft>
        <a:buFont typeface="Lucida Grande" charset="0"/>
        <a:buChar char="-"/>
        <a:defRPr sz="1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662" y="1271513"/>
            <a:ext cx="8430138" cy="133348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Overview and Prevention of </a:t>
            </a:r>
            <a:br>
              <a:rPr lang="en-US" sz="4000" dirty="0" smtClean="0"/>
            </a:br>
            <a:r>
              <a:rPr lang="en-US" sz="4000" dirty="0" smtClean="0"/>
              <a:t>Soccer Injuries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23" y="5115336"/>
            <a:ext cx="4629663" cy="163682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Peter Yeh, MD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Orthopaedic Surgeon, </a:t>
            </a:r>
            <a:r>
              <a:rPr lang="en-US" sz="2000" dirty="0">
                <a:solidFill>
                  <a:schemeClr val="tx1"/>
                </a:solidFill>
              </a:rPr>
              <a:t>Sports </a:t>
            </a:r>
            <a:r>
              <a:rPr lang="en-US" sz="2000" dirty="0" smtClean="0">
                <a:solidFill>
                  <a:schemeClr val="tx1"/>
                </a:solidFill>
              </a:rPr>
              <a:t>Medicine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Excel </a:t>
            </a:r>
            <a:r>
              <a:rPr lang="en-US" sz="2000" dirty="0" err="1" smtClean="0">
                <a:solidFill>
                  <a:schemeClr val="tx1"/>
                </a:solidFill>
              </a:rPr>
              <a:t>Orthopaedic</a:t>
            </a:r>
            <a:r>
              <a:rPr lang="en-US" sz="2000" dirty="0" smtClean="0">
                <a:solidFill>
                  <a:schemeClr val="tx1"/>
                </a:solidFill>
              </a:rPr>
              <a:t> Specialists</a:t>
            </a:r>
          </a:p>
        </p:txBody>
      </p:sp>
    </p:spTree>
    <p:extLst>
      <p:ext uri="{BB962C8B-B14F-4D97-AF65-F5344CB8AC3E}">
        <p14:creationId xmlns:p14="http://schemas.microsoft.com/office/powerpoint/2010/main" val="30605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4563"/>
            <a:ext cx="2535757" cy="752566"/>
          </a:xfrm>
        </p:spPr>
        <p:txBody>
          <a:bodyPr/>
          <a:lstStyle/>
          <a:p>
            <a:r>
              <a:rPr lang="en-US" sz="4000" b="1" dirty="0" smtClean="0"/>
              <a:t>Fractures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957129"/>
            <a:ext cx="8772524" cy="4717572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92D050"/>
                </a:solidFill>
              </a:rPr>
              <a:t>Fractures</a:t>
            </a:r>
          </a:p>
          <a:p>
            <a:pPr lvl="1"/>
            <a:r>
              <a:rPr lang="en-US" dirty="0" smtClean="0"/>
              <a:t>Comprise ~10% of all soccer injuries</a:t>
            </a:r>
          </a:p>
          <a:p>
            <a:pPr lvl="2"/>
            <a:r>
              <a:rPr lang="en-US" dirty="0" smtClean="0"/>
              <a:t>Of all sports, soccer is the most common to sustain a fracture</a:t>
            </a:r>
          </a:p>
          <a:p>
            <a:pPr lvl="1"/>
            <a:r>
              <a:rPr lang="en-US" dirty="0"/>
              <a:t>Upper Extremity</a:t>
            </a:r>
          </a:p>
          <a:p>
            <a:pPr lvl="2"/>
            <a:r>
              <a:rPr lang="en-US" dirty="0" smtClean="0"/>
              <a:t>More common than lower extremity fractures (2x)</a:t>
            </a:r>
          </a:p>
          <a:p>
            <a:pPr lvl="2"/>
            <a:r>
              <a:rPr lang="en-US" dirty="0" smtClean="0"/>
              <a:t>Finger </a:t>
            </a:r>
            <a:r>
              <a:rPr lang="en-US" dirty="0"/>
              <a:t>Phalanx 30%, Wrist 29% </a:t>
            </a:r>
            <a:r>
              <a:rPr lang="en-US" dirty="0">
                <a:sym typeface="Wingdings"/>
              </a:rPr>
              <a:t> goals, </a:t>
            </a:r>
            <a:r>
              <a:rPr lang="en-US" dirty="0" smtClean="0">
                <a:sym typeface="Wingdings"/>
              </a:rPr>
              <a:t>falls</a:t>
            </a:r>
            <a:endParaRPr lang="en-US" dirty="0" smtClean="0"/>
          </a:p>
          <a:p>
            <a:pPr lvl="1"/>
            <a:r>
              <a:rPr lang="en-US" dirty="0" smtClean="0"/>
              <a:t>Lower Extremity</a:t>
            </a:r>
          </a:p>
          <a:p>
            <a:pPr lvl="2"/>
            <a:r>
              <a:rPr lang="en-US" dirty="0" smtClean="0"/>
              <a:t>More likely to result in surgery and time lost</a:t>
            </a:r>
          </a:p>
          <a:p>
            <a:pPr lvl="2"/>
            <a:r>
              <a:rPr lang="en-US" dirty="0" smtClean="0"/>
              <a:t>Ankle 42%, Metatarsals 20% </a:t>
            </a:r>
            <a:r>
              <a:rPr lang="en-US" dirty="0" smtClean="0">
                <a:sym typeface="Wingdings"/>
              </a:rPr>
              <a:t> tackles</a:t>
            </a:r>
            <a:endParaRPr lang="en-US" dirty="0" smtClean="0"/>
          </a:p>
          <a:p>
            <a:r>
              <a:rPr lang="en-US" b="1" u="sng" dirty="0">
                <a:solidFill>
                  <a:srgbClr val="92D050"/>
                </a:solidFill>
              </a:rPr>
              <a:t>Lower leg and wrist fractures have </a:t>
            </a:r>
            <a:r>
              <a:rPr lang="en-US" b="1" u="sng" dirty="0" smtClean="0">
                <a:solidFill>
                  <a:srgbClr val="92D05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b="1" u="sng" dirty="0" smtClean="0">
                <a:solidFill>
                  <a:srgbClr val="92D050"/>
                </a:solidFill>
                <a:sym typeface="Wingdings"/>
              </a:rPr>
              <a:t>decreased </a:t>
            </a:r>
            <a:endParaRPr lang="en-US" b="1" u="sng" dirty="0">
              <a:solidFill>
                <a:srgbClr val="92D050"/>
              </a:solidFill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Attributed to use of shin guards and better shoes/</a:t>
            </a:r>
            <a:r>
              <a:rPr lang="en-US" dirty="0" smtClean="0">
                <a:sym typeface="Wingdings"/>
              </a:rPr>
              <a:t>cleats</a:t>
            </a:r>
            <a:endParaRPr lang="en-US" dirty="0" smtClean="0"/>
          </a:p>
          <a:p>
            <a:r>
              <a:rPr lang="en-US" b="1" u="sng" dirty="0" smtClean="0">
                <a:solidFill>
                  <a:srgbClr val="92D050"/>
                </a:solidFill>
              </a:rPr>
              <a:t>High rate of return (&gt;90%) return to sport</a:t>
            </a:r>
          </a:p>
          <a:p>
            <a:pPr lvl="1"/>
            <a:r>
              <a:rPr lang="en-US" dirty="0" smtClean="0"/>
              <a:t>Those who did not were for fear and personal reasons (&gt;90%)</a:t>
            </a:r>
          </a:p>
          <a:p>
            <a:pPr lvl="1"/>
            <a:r>
              <a:rPr lang="en-US" dirty="0" smtClean="0"/>
              <a:t>Persisting symptoms were not reasons for staying 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22412" y="6565204"/>
            <a:ext cx="1637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Robertson et al AJSM 2012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7555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Factors to Consider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482725"/>
            <a:ext cx="8229600" cy="28414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Human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Equipment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Environmental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Biomechanical and Neuromuscular Factors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26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Human Factors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085851"/>
            <a:ext cx="8782050" cy="4802202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92D050"/>
                </a:solidFill>
              </a:rPr>
              <a:t>Age</a:t>
            </a:r>
          </a:p>
          <a:p>
            <a:pPr lvl="1"/>
            <a:r>
              <a:rPr lang="en-US" sz="1800" dirty="0" smtClean="0"/>
              <a:t>Older players (&gt; 30 years) – greater # of injuries</a:t>
            </a:r>
            <a:endParaRPr lang="en-US" sz="1800" b="1" dirty="0" smtClean="0"/>
          </a:p>
          <a:p>
            <a:r>
              <a:rPr lang="en-US" b="1" u="sng" dirty="0" smtClean="0">
                <a:solidFill>
                  <a:srgbClr val="92D050"/>
                </a:solidFill>
              </a:rPr>
              <a:t>Gender</a:t>
            </a:r>
          </a:p>
          <a:p>
            <a:pPr lvl="1"/>
            <a:r>
              <a:rPr lang="en-US" sz="1800" dirty="0" smtClean="0"/>
              <a:t>Shoulder injuries – Males &gt; Females</a:t>
            </a:r>
          </a:p>
          <a:p>
            <a:pPr lvl="1"/>
            <a:r>
              <a:rPr lang="en-US" sz="1800" dirty="0"/>
              <a:t>Males injuries – player-player contact</a:t>
            </a:r>
          </a:p>
          <a:p>
            <a:pPr lvl="1"/>
            <a:r>
              <a:rPr lang="en-US" sz="1800" dirty="0"/>
              <a:t>Females injuries – Noncontact, with surface</a:t>
            </a:r>
          </a:p>
          <a:p>
            <a:pPr lvl="2"/>
            <a:r>
              <a:rPr lang="en-US" sz="1800" dirty="0"/>
              <a:t>More prone to ACL injuries</a:t>
            </a:r>
            <a:endParaRPr lang="en-US" sz="1800" dirty="0" smtClean="0"/>
          </a:p>
          <a:p>
            <a:pPr lvl="1"/>
            <a:r>
              <a:rPr lang="en-US" sz="1800" dirty="0" smtClean="0"/>
              <a:t>Males – (2x) more likely to be hospitalized</a:t>
            </a:r>
          </a:p>
          <a:p>
            <a:pPr lvl="2"/>
            <a:r>
              <a:rPr lang="en-US" sz="1800" dirty="0" smtClean="0"/>
              <a:t>Fractures more common in males</a:t>
            </a:r>
          </a:p>
          <a:p>
            <a:pPr lvl="2"/>
            <a:r>
              <a:rPr lang="en-US" sz="1800" dirty="0" smtClean="0"/>
              <a:t>40-49 </a:t>
            </a:r>
            <a:r>
              <a:rPr lang="en-US" sz="1800" dirty="0" err="1" smtClean="0"/>
              <a:t>yo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/>
              </a:rPr>
              <a:t> (5x) more likely to be hospitalized</a:t>
            </a:r>
            <a:endParaRPr lang="en-US" sz="1800" dirty="0" smtClean="0"/>
          </a:p>
          <a:p>
            <a:pPr lvl="1"/>
            <a:r>
              <a:rPr lang="en-US" sz="1800" dirty="0" smtClean="0"/>
              <a:t>Females may be more likely to suffer concussion than males</a:t>
            </a:r>
          </a:p>
          <a:p>
            <a:pPr lvl="1"/>
            <a:r>
              <a:rPr lang="en-US" sz="1800" dirty="0" smtClean="0"/>
              <a:t>Females have greater muscle imbalances (</a:t>
            </a:r>
            <a:r>
              <a:rPr lang="en-US" sz="1800" dirty="0" err="1" smtClean="0"/>
              <a:t>ie</a:t>
            </a:r>
            <a:r>
              <a:rPr lang="en-US" sz="1800" dirty="0"/>
              <a:t> </a:t>
            </a:r>
            <a:r>
              <a:rPr lang="en-US" sz="1800" dirty="0" smtClean="0"/>
              <a:t>lateral calf &gt; medial calf </a:t>
            </a:r>
            <a:r>
              <a:rPr lang="en-US" sz="1800" dirty="0" smtClean="0">
                <a:sym typeface="Wingdings"/>
              </a:rPr>
              <a:t> Achilles tendinitis)</a:t>
            </a:r>
            <a:endParaRPr lang="en-US" sz="18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Human Factors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545"/>
            <a:ext cx="8667750" cy="503098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92D050"/>
                </a:solidFill>
              </a:rPr>
              <a:t>Level of Play</a:t>
            </a:r>
          </a:p>
          <a:p>
            <a:pPr lvl="1"/>
            <a:r>
              <a:rPr lang="en-US" dirty="0"/>
              <a:t>High level competition: </a:t>
            </a:r>
            <a:r>
              <a:rPr lang="en-US" dirty="0" smtClean="0"/>
              <a:t>Hamstring </a:t>
            </a:r>
            <a:r>
              <a:rPr lang="en-US" dirty="0"/>
              <a:t>strains most </a:t>
            </a:r>
            <a:r>
              <a:rPr lang="en-US" dirty="0" smtClean="0"/>
              <a:t>reported, most </a:t>
            </a:r>
            <a:r>
              <a:rPr lang="en-US" dirty="0"/>
              <a:t>time loss</a:t>
            </a:r>
          </a:p>
          <a:p>
            <a:pPr lvl="2"/>
            <a:r>
              <a:rPr lang="en-US" dirty="0"/>
              <a:t>Fractures more common</a:t>
            </a:r>
          </a:p>
          <a:p>
            <a:pPr lvl="1"/>
            <a:r>
              <a:rPr lang="en-US" dirty="0"/>
              <a:t>Low level competition: Lateral ankle </a:t>
            </a:r>
            <a:r>
              <a:rPr lang="en-US" dirty="0" smtClean="0"/>
              <a:t>sprain</a:t>
            </a:r>
          </a:p>
          <a:p>
            <a:r>
              <a:rPr lang="en-US" b="1" u="sng" dirty="0" smtClean="0">
                <a:solidFill>
                  <a:srgbClr val="92D050"/>
                </a:solidFill>
              </a:rPr>
              <a:t>Player </a:t>
            </a:r>
            <a:r>
              <a:rPr lang="en-US" b="1" u="sng" dirty="0">
                <a:solidFill>
                  <a:srgbClr val="92D050"/>
                </a:solidFill>
              </a:rPr>
              <a:t>position</a:t>
            </a:r>
          </a:p>
          <a:p>
            <a:pPr lvl="1"/>
            <a:r>
              <a:rPr lang="en-US" dirty="0"/>
              <a:t>Strikers, Defenders more often in amateur leagues</a:t>
            </a:r>
          </a:p>
          <a:p>
            <a:pPr lvl="1"/>
            <a:r>
              <a:rPr lang="en-US" dirty="0"/>
              <a:t>Midfielders in WUSA </a:t>
            </a:r>
            <a:r>
              <a:rPr lang="en-US" dirty="0" smtClean="0"/>
              <a:t>and Men’s Spanish league study</a:t>
            </a:r>
          </a:p>
          <a:p>
            <a:pPr lvl="2"/>
            <a:r>
              <a:rPr lang="en-US" dirty="0" smtClean="0"/>
              <a:t>Defenders &gt; Forwards &gt; Goalkeepers</a:t>
            </a:r>
            <a:endParaRPr lang="en-US" dirty="0"/>
          </a:p>
          <a:p>
            <a:r>
              <a:rPr lang="en-US" b="1" u="sng" dirty="0">
                <a:solidFill>
                  <a:srgbClr val="92D050"/>
                </a:solidFill>
              </a:rPr>
              <a:t>Timing of Injury</a:t>
            </a:r>
          </a:p>
          <a:p>
            <a:pPr lvl="1"/>
            <a:r>
              <a:rPr lang="en-US" dirty="0"/>
              <a:t>3-4x more common in games </a:t>
            </a:r>
            <a:r>
              <a:rPr lang="en-US" dirty="0" smtClean="0"/>
              <a:t>vs. </a:t>
            </a:r>
            <a:r>
              <a:rPr lang="en-US" dirty="0"/>
              <a:t>practices</a:t>
            </a:r>
          </a:p>
          <a:p>
            <a:pPr lvl="2"/>
            <a:r>
              <a:rPr lang="en-US" dirty="0"/>
              <a:t>In game – player to player contact</a:t>
            </a:r>
          </a:p>
          <a:p>
            <a:pPr lvl="2"/>
            <a:r>
              <a:rPr lang="en-US" dirty="0"/>
              <a:t>Practice – non-contact</a:t>
            </a:r>
          </a:p>
          <a:p>
            <a:pPr lvl="1"/>
            <a:r>
              <a:rPr lang="en-US" dirty="0"/>
              <a:t>Most occurred in last quarter of 2</a:t>
            </a:r>
            <a:r>
              <a:rPr lang="en-US" baseline="30000" dirty="0"/>
              <a:t>nd</a:t>
            </a:r>
            <a:r>
              <a:rPr lang="en-US" dirty="0"/>
              <a:t> half</a:t>
            </a:r>
          </a:p>
          <a:p>
            <a:pPr lvl="2"/>
            <a:r>
              <a:rPr lang="en-US" dirty="0"/>
              <a:t>Neuromuscular fatigue?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Equipment Factors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085851"/>
            <a:ext cx="8682121" cy="4648200"/>
          </a:xfrm>
        </p:spPr>
        <p:txBody>
          <a:bodyPr>
            <a:normAutofit/>
          </a:bodyPr>
          <a:lstStyle/>
          <a:p>
            <a:r>
              <a:rPr lang="en-US" sz="2000" b="1" u="sng" dirty="0" smtClean="0">
                <a:solidFill>
                  <a:srgbClr val="92D050"/>
                </a:solidFill>
              </a:rPr>
              <a:t>Bracing</a:t>
            </a:r>
          </a:p>
          <a:p>
            <a:pPr lvl="1"/>
            <a:r>
              <a:rPr lang="en-US" sz="2000" dirty="0"/>
              <a:t>Ankle bracing has been shown to </a:t>
            </a:r>
            <a:r>
              <a:rPr lang="en-US" sz="2000" dirty="0">
                <a:solidFill>
                  <a:srgbClr val="92D05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000" dirty="0">
                <a:ea typeface="Wingdings"/>
                <a:cs typeface="Wingdings"/>
                <a:sym typeface="Wingdings"/>
              </a:rPr>
              <a:t>injury, ?</a:t>
            </a:r>
            <a:r>
              <a:rPr lang="en-US" sz="2000" dirty="0" smtClean="0">
                <a:ea typeface="Wingdings"/>
                <a:cs typeface="Wingdings"/>
                <a:sym typeface="Wingdings"/>
              </a:rPr>
              <a:t>severity</a:t>
            </a:r>
            <a:endParaRPr lang="en-US" sz="2000" dirty="0" smtClean="0"/>
          </a:p>
          <a:p>
            <a:pPr lvl="1"/>
            <a:r>
              <a:rPr lang="en-US" sz="2000" dirty="0" smtClean="0"/>
              <a:t>No studies have statistically shown knee bracing </a:t>
            </a:r>
            <a:r>
              <a:rPr lang="en-US" sz="2000" dirty="0" smtClean="0">
                <a:solidFill>
                  <a:srgbClr val="92D05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000" dirty="0" smtClean="0"/>
              <a:t> the number and severity of injuries</a:t>
            </a:r>
          </a:p>
          <a:p>
            <a:r>
              <a:rPr lang="en-US" sz="2000" b="1" u="sng" dirty="0" smtClean="0">
                <a:solidFill>
                  <a:srgbClr val="92D050"/>
                </a:solidFill>
              </a:rPr>
              <a:t>Footwear</a:t>
            </a:r>
          </a:p>
          <a:p>
            <a:pPr lvl="1"/>
            <a:r>
              <a:rPr lang="en-US" sz="2000" dirty="0" smtClean="0"/>
              <a:t>Shoes that </a:t>
            </a:r>
            <a:r>
              <a:rPr lang="en-US" sz="2000" dirty="0" smtClean="0">
                <a:solidFill>
                  <a:srgbClr val="92D05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000" dirty="0" smtClean="0"/>
              <a:t>friction may improve performance, but…</a:t>
            </a:r>
          </a:p>
          <a:p>
            <a:pPr lvl="2"/>
            <a:r>
              <a:rPr lang="en-US" sz="2000" dirty="0" smtClean="0"/>
              <a:t>May  </a:t>
            </a:r>
            <a:r>
              <a:rPr lang="en-US" sz="2000" dirty="0" smtClean="0">
                <a:solidFill>
                  <a:srgbClr val="92D05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000" dirty="0" smtClean="0"/>
              <a:t>ligamentous injuries</a:t>
            </a:r>
          </a:p>
          <a:p>
            <a:pPr lvl="2"/>
            <a:r>
              <a:rPr lang="en-US" sz="2000" dirty="0" smtClean="0"/>
              <a:t>More rigid soles tend to have </a:t>
            </a:r>
            <a:r>
              <a:rPr lang="en-US" sz="2000" dirty="0" smtClean="0">
                <a:solidFill>
                  <a:srgbClr val="92D05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000" dirty="0" smtClean="0">
                <a:ea typeface="Wingdings"/>
                <a:cs typeface="Wingdings"/>
                <a:sym typeface="Wingdings"/>
              </a:rPr>
              <a:t>rotational stiffness leading to injury</a:t>
            </a:r>
            <a:endParaRPr lang="en-US" sz="2000" dirty="0" smtClean="0"/>
          </a:p>
          <a:p>
            <a:pPr lvl="2"/>
            <a:r>
              <a:rPr lang="en-US" sz="2000" dirty="0" smtClean="0"/>
              <a:t>Screw-in cleats tend to lead to more injury than molded / ribbed soles</a:t>
            </a:r>
          </a:p>
          <a:p>
            <a:pPr lvl="2"/>
            <a:r>
              <a:rPr lang="en-US" sz="2000" dirty="0" smtClean="0">
                <a:solidFill>
                  <a:srgbClr val="92D05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000" dirty="0" smtClean="0">
                <a:ea typeface="Wingdings"/>
                <a:cs typeface="Wingdings"/>
                <a:sym typeface="Wingdings"/>
              </a:rPr>
              <a:t> #cleats and shorter cleats safer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88913"/>
            <a:ext cx="8229600" cy="554037"/>
          </a:xfrm>
        </p:spPr>
        <p:txBody>
          <a:bodyPr/>
          <a:lstStyle/>
          <a:p>
            <a:r>
              <a:rPr lang="en-US" sz="4000" b="1" dirty="0" smtClean="0"/>
              <a:t>Environmental Factors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55" y="1010029"/>
            <a:ext cx="5054920" cy="4603874"/>
          </a:xfrm>
        </p:spPr>
        <p:txBody>
          <a:bodyPr/>
          <a:lstStyle/>
          <a:p>
            <a:r>
              <a:rPr lang="en-US" b="1" u="sng" dirty="0">
                <a:solidFill>
                  <a:srgbClr val="92D050"/>
                </a:solidFill>
              </a:rPr>
              <a:t>Playing </a:t>
            </a:r>
            <a:r>
              <a:rPr lang="en-US" b="1" u="sng" dirty="0" smtClean="0">
                <a:solidFill>
                  <a:srgbClr val="92D050"/>
                </a:solidFill>
              </a:rPr>
              <a:t>Surface </a:t>
            </a:r>
            <a:r>
              <a:rPr lang="en-US" b="1" u="sng" dirty="0">
                <a:solidFill>
                  <a:srgbClr val="92D050"/>
                </a:solidFill>
              </a:rPr>
              <a:t>/ </a:t>
            </a:r>
            <a:r>
              <a:rPr lang="en-US" b="1" u="sng" dirty="0" smtClean="0">
                <a:solidFill>
                  <a:srgbClr val="92D050"/>
                </a:solidFill>
              </a:rPr>
              <a:t>Field </a:t>
            </a:r>
            <a:r>
              <a:rPr lang="en-US" b="1" u="sng" dirty="0">
                <a:solidFill>
                  <a:srgbClr val="92D050"/>
                </a:solidFill>
              </a:rPr>
              <a:t>C</a:t>
            </a:r>
            <a:r>
              <a:rPr lang="en-US" b="1" u="sng" dirty="0" smtClean="0">
                <a:solidFill>
                  <a:srgbClr val="92D050"/>
                </a:solidFill>
              </a:rPr>
              <a:t>onditions</a:t>
            </a:r>
            <a:endParaRPr lang="en-US" b="1" u="sng" dirty="0">
              <a:solidFill>
                <a:srgbClr val="92D050"/>
              </a:solidFill>
            </a:endParaRPr>
          </a:p>
          <a:p>
            <a:pPr lvl="1"/>
            <a:r>
              <a:rPr lang="en-US" sz="1800" dirty="0" smtClean="0"/>
              <a:t>No significant overall difference between indoor and outdoor </a:t>
            </a:r>
          </a:p>
          <a:p>
            <a:pPr lvl="1"/>
            <a:r>
              <a:rPr lang="en-US" sz="1800" dirty="0" smtClean="0"/>
              <a:t>Artificial </a:t>
            </a:r>
            <a:r>
              <a:rPr lang="en-US" sz="1800" dirty="0"/>
              <a:t>turf tend to lead to more injury</a:t>
            </a:r>
          </a:p>
          <a:p>
            <a:pPr lvl="2"/>
            <a:r>
              <a:rPr lang="en-US" sz="1800" dirty="0"/>
              <a:t>Shoulder injuries 2x higher on artificial turf </a:t>
            </a:r>
            <a:r>
              <a:rPr lang="en-US" sz="1800" dirty="0" smtClean="0"/>
              <a:t>vs. grass</a:t>
            </a:r>
          </a:p>
          <a:p>
            <a:pPr lvl="2"/>
            <a:r>
              <a:rPr lang="en-US" sz="1800" b="1" dirty="0" smtClean="0">
                <a:solidFill>
                  <a:srgbClr val="92D05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800" dirty="0" smtClean="0"/>
              <a:t>ACL injuries on turf </a:t>
            </a:r>
            <a:r>
              <a:rPr lang="en-US" sz="1800" dirty="0" err="1" smtClean="0"/>
              <a:t>vs</a:t>
            </a:r>
            <a:r>
              <a:rPr lang="en-US" sz="1800" dirty="0" smtClean="0"/>
              <a:t> natural grass</a:t>
            </a:r>
            <a:endParaRPr lang="en-US" sz="1800" dirty="0"/>
          </a:p>
          <a:p>
            <a:pPr lvl="1"/>
            <a:r>
              <a:rPr lang="en-US" sz="1800" dirty="0"/>
              <a:t>Artificial turf - </a:t>
            </a:r>
            <a:r>
              <a:rPr lang="en-US" sz="1800" b="1" dirty="0">
                <a:solidFill>
                  <a:srgbClr val="92D05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800" dirty="0">
                <a:sym typeface="Wingdings"/>
              </a:rPr>
              <a:t>skin infections, </a:t>
            </a:r>
            <a:r>
              <a:rPr lang="en-US" sz="1800" b="1" dirty="0">
                <a:solidFill>
                  <a:srgbClr val="92D05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800" dirty="0" smtClean="0">
                <a:sym typeface="Wingdings"/>
              </a:rPr>
              <a:t>temp</a:t>
            </a:r>
          </a:p>
          <a:p>
            <a:pPr lvl="1"/>
            <a:r>
              <a:rPr lang="en-US" sz="1800" dirty="0" smtClean="0">
                <a:sym typeface="Wingdings"/>
              </a:rPr>
              <a:t>Goalposts – Mobile? Padded?</a:t>
            </a:r>
          </a:p>
          <a:p>
            <a:pPr lvl="2"/>
            <a:r>
              <a:rPr lang="en-US" dirty="0" smtClean="0">
                <a:sym typeface="Wingdings"/>
              </a:rPr>
              <a:t>Have lead to fatalities!</a:t>
            </a:r>
            <a:endParaRPr lang="en-US" dirty="0"/>
          </a:p>
          <a:p>
            <a:r>
              <a:rPr lang="en-US" b="1" u="sng" dirty="0" smtClean="0">
                <a:solidFill>
                  <a:srgbClr val="92D050"/>
                </a:solidFill>
              </a:rPr>
              <a:t>Weather</a:t>
            </a:r>
            <a:endParaRPr lang="en-US" b="1" u="sng" dirty="0">
              <a:solidFill>
                <a:srgbClr val="92D050"/>
              </a:solidFill>
            </a:endParaRPr>
          </a:p>
          <a:p>
            <a:pPr lvl="1"/>
            <a:r>
              <a:rPr lang="en-US" sz="1800" dirty="0"/>
              <a:t>Cold tended to yield lower ACL and ankle sprain injuries (NFL study)</a:t>
            </a:r>
          </a:p>
          <a:p>
            <a:pPr lvl="2"/>
            <a:r>
              <a:rPr lang="en-US" sz="1800" dirty="0"/>
              <a:t>Lower friction between shoes and surface</a:t>
            </a:r>
          </a:p>
          <a:p>
            <a:endParaRPr lang="en-US" dirty="0"/>
          </a:p>
        </p:txBody>
      </p:sp>
      <p:pic>
        <p:nvPicPr>
          <p:cNvPr id="4100" name="Picture 4" descr="http://ts1.mm.bing.net/th?id=JN.eLHKTwuSQU7xa4wd2GQREQ&amp;pid=1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48" y="2225675"/>
            <a:ext cx="3257445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79388"/>
            <a:ext cx="8229600" cy="914400"/>
          </a:xfrm>
        </p:spPr>
        <p:txBody>
          <a:bodyPr/>
          <a:lstStyle/>
          <a:p>
            <a:r>
              <a:rPr lang="en-US" sz="3200" b="1" dirty="0" smtClean="0"/>
              <a:t>Biomechanical / Neuromuscular Risk Factors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5279" y="1482725"/>
            <a:ext cx="4740595" cy="425183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Inadequate warm-up and muscle </a:t>
            </a:r>
            <a:r>
              <a:rPr lang="en-US" dirty="0" smtClean="0"/>
              <a:t>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Excessive load-bearing, extreme torsional forces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Hamstrings help to provide anterior knee stability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Females typically with greater quadriceps and decreased hamstrings activity</a:t>
            </a:r>
          </a:p>
          <a:p>
            <a:pPr lvl="2"/>
            <a:r>
              <a:rPr lang="en-US" sz="1800" dirty="0" smtClean="0"/>
              <a:t>Less knee flexion and greater knee valgus when landing or cutting</a:t>
            </a:r>
            <a:r>
              <a:rPr lang="en-US" sz="1800" b="1" dirty="0" smtClean="0">
                <a:solidFill>
                  <a:srgbClr val="92D050"/>
                </a:solidFill>
              </a:rPr>
              <a:t> </a:t>
            </a:r>
            <a:r>
              <a:rPr lang="en-US" sz="1800" b="1" dirty="0" smtClean="0">
                <a:solidFill>
                  <a:srgbClr val="92D05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800" dirty="0" smtClean="0">
                <a:ea typeface="Wingdings"/>
                <a:cs typeface="Wingdings"/>
                <a:sym typeface="Wingdings"/>
              </a:rPr>
              <a:t>strain </a:t>
            </a:r>
          </a:p>
          <a:p>
            <a:pPr marL="400050" lvl="2" indent="0">
              <a:buNone/>
            </a:pPr>
            <a:r>
              <a:rPr lang="en-US" sz="1800" dirty="0">
                <a:ea typeface="Wingdings"/>
                <a:cs typeface="Wingdings"/>
                <a:sym typeface="Wingdings"/>
              </a:rPr>
              <a:t> </a:t>
            </a:r>
            <a:r>
              <a:rPr lang="en-US" sz="1800" dirty="0" smtClean="0">
                <a:ea typeface="Wingdings"/>
                <a:cs typeface="Wingdings"/>
                <a:sym typeface="Wingdings"/>
              </a:rPr>
              <a:t>  on ACL leading to ruptures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881"/>
          <a:stretch/>
        </p:blipFill>
        <p:spPr>
          <a:xfrm>
            <a:off x="4984600" y="2710322"/>
            <a:ext cx="3846611" cy="3024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669" y="849998"/>
            <a:ext cx="2700471" cy="18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22263"/>
            <a:ext cx="3310546" cy="914400"/>
          </a:xfrm>
        </p:spPr>
        <p:txBody>
          <a:bodyPr/>
          <a:lstStyle/>
          <a:p>
            <a:r>
              <a:rPr lang="en-US" sz="4000" b="1" dirty="0" smtClean="0"/>
              <a:t>ACL Injuries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19" y="1236663"/>
            <a:ext cx="6275631" cy="45450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70% ACL tears are non-contact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Usually from a one-step stop deceleration, cutting, sudden change in direction or landing from a jump with inadequate knee and hip flexion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ACL sees most strain when </a:t>
            </a:r>
          </a:p>
          <a:p>
            <a:pPr lvl="2"/>
            <a:r>
              <a:rPr lang="en-US" sz="1600" dirty="0" smtClean="0"/>
              <a:t>hip flexed, abducted </a:t>
            </a:r>
          </a:p>
          <a:p>
            <a:pPr lvl="2"/>
            <a:r>
              <a:rPr lang="en-US" sz="1600" dirty="0" smtClean="0"/>
              <a:t>foot pronated </a:t>
            </a:r>
          </a:p>
          <a:p>
            <a:pPr lvl="2"/>
            <a:r>
              <a:rPr lang="en-US" sz="1600" dirty="0" smtClean="0"/>
              <a:t>tibia internally rotated, knee in valgus and near full extension </a:t>
            </a:r>
          </a:p>
          <a:p>
            <a:pPr marL="523875" lvl="2" indent="0">
              <a:buNone/>
            </a:pPr>
            <a:r>
              <a:rPr lang="en-US" sz="1600" b="1" dirty="0" smtClean="0">
                <a:solidFill>
                  <a:srgbClr val="92D050"/>
                </a:solidFill>
                <a:sym typeface="Wingdings"/>
              </a:rPr>
              <a:t> </a:t>
            </a:r>
            <a:r>
              <a:rPr lang="en-US" sz="1600" dirty="0" smtClean="0"/>
              <a:t>athlete attempts to change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ACL ruptures more in non-kicking leg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97" r="13156"/>
          <a:stretch/>
        </p:blipFill>
        <p:spPr>
          <a:xfrm>
            <a:off x="6667769" y="3250755"/>
            <a:ext cx="2276206" cy="19685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69" y="793287"/>
            <a:ext cx="2088158" cy="183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5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Treatment of Soccer Injuries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1482726"/>
            <a:ext cx="8449733" cy="38669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Stop play until injury is evaluated and treated by a health professional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Most injuries are minor</a:t>
            </a:r>
          </a:p>
          <a:p>
            <a:pPr lvl="2"/>
            <a:r>
              <a:rPr lang="en-US" sz="2000" dirty="0" smtClean="0"/>
              <a:t>Short period of rest, ice and elevation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Return to play when clearance is granted by health professional</a:t>
            </a:r>
          </a:p>
          <a:p>
            <a:pPr lvl="2"/>
            <a:r>
              <a:rPr lang="en-US" sz="2000" dirty="0" smtClean="0"/>
              <a:t>Joint is: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Full ROM, normal strength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No swelling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No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Treatment of ACL Injuries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92" y="1600201"/>
            <a:ext cx="8423597" cy="4343400"/>
          </a:xfrm>
        </p:spPr>
        <p:txBody>
          <a:bodyPr/>
          <a:lstStyle/>
          <a:p>
            <a:r>
              <a:rPr lang="en-US" sz="2000" b="1" u="sng" dirty="0" smtClean="0">
                <a:solidFill>
                  <a:srgbClr val="92D050"/>
                </a:solidFill>
              </a:rPr>
              <a:t>Surgical reconstruction is usually required</a:t>
            </a:r>
          </a:p>
          <a:p>
            <a:pPr lvl="1"/>
            <a:r>
              <a:rPr lang="en-US" sz="2000" dirty="0" smtClean="0"/>
              <a:t>Take own tissue as graft (patellar tendon, hamstring, quadriceps)</a:t>
            </a:r>
          </a:p>
          <a:p>
            <a:pPr lvl="1"/>
            <a:r>
              <a:rPr lang="en-US" sz="2000" dirty="0" smtClean="0"/>
              <a:t>Done via small incisions (arthroscopically assisted)</a:t>
            </a:r>
          </a:p>
          <a:p>
            <a:pPr lvl="1"/>
            <a:r>
              <a:rPr lang="en-US" sz="2000" dirty="0" smtClean="0"/>
              <a:t>Recovery is the hard part</a:t>
            </a:r>
          </a:p>
          <a:p>
            <a:pPr lvl="2"/>
            <a:r>
              <a:rPr lang="en-US" sz="2000" dirty="0" smtClean="0"/>
              <a:t>Usually 6 months to 1 year</a:t>
            </a:r>
          </a:p>
          <a:p>
            <a:pPr marL="400050" lvl="2" indent="0">
              <a:buNone/>
            </a:pPr>
            <a:endParaRPr lang="en-US" sz="2000" dirty="0" smtClean="0"/>
          </a:p>
          <a:p>
            <a:r>
              <a:rPr lang="en-US" sz="2000" b="1" u="sng" dirty="0" smtClean="0">
                <a:solidFill>
                  <a:srgbClr val="92D050"/>
                </a:solidFill>
              </a:rPr>
              <a:t>Non-operative treatment has a minimal role</a:t>
            </a:r>
          </a:p>
          <a:p>
            <a:pPr lvl="1"/>
            <a:r>
              <a:rPr lang="en-US" sz="2000" dirty="0" smtClean="0"/>
              <a:t>PT and custom bracing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Tonight’s Overview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482726"/>
            <a:ext cx="8229600" cy="3661842"/>
          </a:xfrm>
        </p:spPr>
        <p:txBody>
          <a:bodyPr>
            <a:normAutofit/>
          </a:bodyPr>
          <a:lstStyle/>
          <a:p>
            <a:pPr marL="346075" indent="-346075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Introduction</a:t>
            </a:r>
            <a:endParaRPr lang="en-US" sz="2400" dirty="0"/>
          </a:p>
          <a:p>
            <a:pPr marL="346075" indent="-346075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Most Common Soccer Injuries</a:t>
            </a:r>
            <a:endParaRPr lang="en-US" sz="2400" dirty="0"/>
          </a:p>
          <a:p>
            <a:pPr marL="346075" indent="-346075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Treatment of Injuries</a:t>
            </a:r>
          </a:p>
          <a:p>
            <a:pPr marL="346075" indent="-346075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Concussion</a:t>
            </a:r>
            <a:endParaRPr lang="en-US" sz="2400" dirty="0"/>
          </a:p>
          <a:p>
            <a:pPr marL="346075" indent="-346075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Strategies for Prevention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22263"/>
            <a:ext cx="8229600" cy="678572"/>
          </a:xfrm>
        </p:spPr>
        <p:txBody>
          <a:bodyPr/>
          <a:lstStyle/>
          <a:p>
            <a:r>
              <a:rPr lang="en-US" sz="4000" b="1" dirty="0" smtClean="0"/>
              <a:t>Concussion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8" y="1000835"/>
            <a:ext cx="7728721" cy="45026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Definition</a:t>
            </a:r>
            <a:r>
              <a:rPr lang="en-US" b="1" dirty="0">
                <a:solidFill>
                  <a:srgbClr val="92D050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Any </a:t>
            </a:r>
            <a:r>
              <a:rPr lang="en-US" dirty="0"/>
              <a:t>alteration in an athlete's mental state due to head </a:t>
            </a:r>
            <a:r>
              <a:rPr lang="en-US" dirty="0" smtClean="0"/>
              <a:t>trauma</a:t>
            </a:r>
          </a:p>
          <a:p>
            <a:pPr algn="ctr"/>
            <a:r>
              <a:rPr lang="en-US" b="1" i="1" dirty="0" smtClean="0">
                <a:solidFill>
                  <a:srgbClr val="92D050"/>
                </a:solidFill>
              </a:rPr>
              <a:t>The athlete does NOT have to lose consciousness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Study </a:t>
            </a:r>
            <a:r>
              <a:rPr lang="en-US" dirty="0"/>
              <a:t>by FIFA showed head injuries caused by arm on another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player or heading; most from challenges in the air</a:t>
            </a:r>
          </a:p>
          <a:p>
            <a:r>
              <a:rPr lang="en-US" dirty="0" smtClean="0"/>
              <a:t>Can lead to:</a:t>
            </a:r>
          </a:p>
          <a:p>
            <a:pPr lvl="1"/>
            <a:r>
              <a:rPr lang="en-US" sz="1800" dirty="0" smtClean="0"/>
              <a:t>Post-Concussion Syndrome – Short Term </a:t>
            </a:r>
          </a:p>
          <a:p>
            <a:pPr lvl="1"/>
            <a:r>
              <a:rPr lang="en-US" sz="1800" dirty="0" smtClean="0"/>
              <a:t>Chronic Traumatic Encephalopathy – Long Term</a:t>
            </a:r>
          </a:p>
          <a:p>
            <a:r>
              <a:rPr lang="en-US" b="1" u="sng" dirty="0" smtClean="0"/>
              <a:t>Second Impact Syndrome </a:t>
            </a:r>
            <a:r>
              <a:rPr lang="en-US" b="1" dirty="0" smtClean="0"/>
              <a:t>– another head blow while recovering</a:t>
            </a:r>
          </a:p>
          <a:p>
            <a:pPr lvl="1"/>
            <a:r>
              <a:rPr lang="en-US" sz="1800" b="1" dirty="0" smtClean="0"/>
              <a:t>Neurovascular event leading to brain swelling</a:t>
            </a:r>
          </a:p>
          <a:p>
            <a:pPr lvl="1"/>
            <a:r>
              <a:rPr lang="en-US" sz="1800" b="1" dirty="0" smtClean="0"/>
              <a:t>Leads to potential death</a:t>
            </a:r>
          </a:p>
          <a:p>
            <a:pPr lvl="1"/>
            <a:r>
              <a:rPr lang="en-US" sz="1800" b="1" dirty="0" smtClean="0"/>
              <a:t>Reason why concussed athletes </a:t>
            </a:r>
            <a:r>
              <a:rPr lang="en-US" sz="1800" b="1" u="sng" dirty="0" smtClean="0">
                <a:solidFill>
                  <a:srgbClr val="FF0000"/>
                </a:solidFill>
              </a:rPr>
              <a:t>DO NOT </a:t>
            </a:r>
            <a:r>
              <a:rPr lang="en-US" sz="1800" b="1" u="sng" dirty="0" smtClean="0">
                <a:solidFill>
                  <a:schemeClr val="tx1">
                    <a:lumMod val="50000"/>
                  </a:schemeClr>
                </a:solidFill>
              </a:rPr>
              <a:t>CONTINUE PLAY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Concussion Symptoms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63210"/>
            <a:ext cx="3376357" cy="482739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Balance Problems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Difficulty communicating,                                                             concentrating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Dizziness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Drowsiness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Fatigue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Feeling emotional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Feeling mentally foggy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Headache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Irritability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Memory difficulties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26190" y="1148793"/>
            <a:ext cx="3409158" cy="499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Nausea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Nervousness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Numbness or tingling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Sadness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Sensitivity to light or noise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Sleeping more than usual or difficulty falling asleep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Visual problems – blurry or double vision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Vomiting</a:t>
            </a:r>
          </a:p>
          <a:p>
            <a:pPr marL="0" indent="0">
              <a:buNone/>
            </a:pPr>
            <a:endParaRPr lang="en-US" sz="1900" dirty="0" smtClean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0225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Concussion Treatment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1482725"/>
            <a:ext cx="8480751" cy="39641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Athlete MUST come out of play and be evaluated by a medical professional</a:t>
            </a:r>
          </a:p>
          <a:p>
            <a:pPr lvl="2"/>
            <a:r>
              <a:rPr lang="en-US" sz="1800" dirty="0" smtClean="0"/>
              <a:t>Address any deficits, supportive treatment</a:t>
            </a:r>
          </a:p>
          <a:p>
            <a:pPr marL="400050" lvl="2" indent="0">
              <a:buNone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No return to play until completely symptom free at rest and with exercise</a:t>
            </a:r>
          </a:p>
          <a:p>
            <a:pPr lvl="2"/>
            <a:r>
              <a:rPr lang="en-US" sz="1800" dirty="0" err="1" smtClean="0"/>
              <a:t>ImPACT</a:t>
            </a:r>
            <a:r>
              <a:rPr lang="en-US" sz="1800" dirty="0" smtClean="0"/>
              <a:t> testing – neurocognitive test</a:t>
            </a:r>
          </a:p>
          <a:p>
            <a:pPr lvl="2"/>
            <a:r>
              <a:rPr lang="en-US" sz="1800" dirty="0" smtClean="0"/>
              <a:t>No definitive blood or imaging test to clear</a:t>
            </a:r>
          </a:p>
          <a:p>
            <a:pPr lvl="2"/>
            <a:r>
              <a:rPr lang="en-US" sz="1800" dirty="0" smtClean="0"/>
              <a:t>Clearance by a medical professional</a:t>
            </a:r>
          </a:p>
        </p:txBody>
      </p:sp>
      <p:pic>
        <p:nvPicPr>
          <p:cNvPr id="3074" name="Picture 2" descr="http://static03.mediaite.com/sportsgrid/uploads/gallery/dangerous-youth-sports/cayouthsocc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00" y="3537800"/>
            <a:ext cx="2568900" cy="219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Strategies for Prevention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Have a pre-season physical exam and follow recommendations – i.e. Excel </a:t>
            </a:r>
            <a:r>
              <a:rPr lang="en-US" sz="2000" dirty="0" err="1" smtClean="0"/>
              <a:t>Orthopaedics</a:t>
            </a:r>
            <a:r>
              <a:rPr lang="en-US" sz="2000" dirty="0" smtClean="0"/>
              <a:t> – Move2Perform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Use appropriate equipment</a:t>
            </a:r>
          </a:p>
          <a:p>
            <a:pPr lvl="2"/>
            <a:r>
              <a:rPr lang="en-US" sz="1800" dirty="0" smtClean="0"/>
              <a:t>Cleats (shorter, multi, molded) to minimize forces </a:t>
            </a:r>
          </a:p>
          <a:p>
            <a:pPr lvl="2"/>
            <a:r>
              <a:rPr lang="en-US" sz="1800" dirty="0" smtClean="0"/>
              <a:t>Shin guards – need to be individually fitted to cover lower leg to protect against fractures, contusions, abrasions</a:t>
            </a:r>
          </a:p>
          <a:p>
            <a:pPr lvl="2"/>
            <a:r>
              <a:rPr lang="en-US" sz="1800" dirty="0" smtClean="0"/>
              <a:t>Taping / Brace – after an ankle sprain as it can help from re-injury</a:t>
            </a:r>
          </a:p>
          <a:p>
            <a:pPr lvl="2"/>
            <a:r>
              <a:rPr lang="en-US" sz="1800" dirty="0" smtClean="0"/>
              <a:t>Goalkeepers – wear padded uniforms and gloves to protect hips, elbows, shoulders, knees and hands/wrists</a:t>
            </a:r>
          </a:p>
          <a:p>
            <a:pPr lvl="2"/>
            <a:r>
              <a:rPr lang="en-US" sz="1800" dirty="0" smtClean="0"/>
              <a:t>Pad the goalposts</a:t>
            </a:r>
          </a:p>
        </p:txBody>
      </p:sp>
    </p:spTree>
    <p:extLst>
      <p:ext uri="{BB962C8B-B14F-4D97-AF65-F5344CB8AC3E}">
        <p14:creationId xmlns:p14="http://schemas.microsoft.com/office/powerpoint/2010/main" val="20184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Strategies for Prevention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Be aware of poor field </a:t>
            </a:r>
            <a:r>
              <a:rPr lang="en-US" sz="2400" dirty="0" smtClean="0"/>
              <a:t>conditions – inspect the field for holes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Use properly sized </a:t>
            </a:r>
            <a:r>
              <a:rPr lang="en-US" sz="2400" dirty="0" smtClean="0"/>
              <a:t>synthetic, nonabsorbent balls</a:t>
            </a:r>
            <a:r>
              <a:rPr lang="en-US" sz="2400" dirty="0"/>
              <a:t>, i.e. leather balls can become waterlogged and heavy – dangerous for heading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Watch out for mobile goals – may fall; request fixed </a:t>
            </a:r>
            <a:r>
              <a:rPr lang="en-US" sz="2400" dirty="0" smtClean="0"/>
              <a:t>goals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Pad the goalposts!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Strategies for Prevention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Hydrate adequately – waiting until thirst is too late</a:t>
            </a:r>
          </a:p>
          <a:p>
            <a:pPr lvl="1"/>
            <a:r>
              <a:rPr lang="en-US" dirty="0" smtClean="0"/>
              <a:t>Pay attention to environmental conditions – hot/humid</a:t>
            </a:r>
          </a:p>
          <a:p>
            <a:pPr lvl="2"/>
            <a:r>
              <a:rPr lang="en-US" dirty="0" smtClean="0"/>
              <a:t>Outdoor artificial turf tends to create hotter conditions</a:t>
            </a:r>
          </a:p>
          <a:p>
            <a:pPr lvl="1"/>
            <a:r>
              <a:rPr lang="en-US" dirty="0" smtClean="0"/>
              <a:t>In general – 24oz of non-caffeinated fluid 2hrs before exercise</a:t>
            </a:r>
          </a:p>
          <a:p>
            <a:pPr lvl="2"/>
            <a:r>
              <a:rPr lang="en-US" dirty="0" smtClean="0"/>
              <a:t>Additional 8oz of water/sports drink right before exercise</a:t>
            </a:r>
          </a:p>
          <a:p>
            <a:pPr lvl="2"/>
            <a:r>
              <a:rPr lang="en-US" dirty="0" smtClean="0"/>
              <a:t>During breaks, 8oz cup of water every 20 minutes </a:t>
            </a:r>
          </a:p>
          <a:p>
            <a:r>
              <a:rPr lang="en-US" dirty="0" smtClean="0"/>
              <a:t>Warm up and stretch – hips, knees, thighs and calves; cold muscles more prone to injury</a:t>
            </a:r>
          </a:p>
          <a:p>
            <a:pPr lvl="1"/>
            <a:r>
              <a:rPr lang="en-US" dirty="0" smtClean="0"/>
              <a:t>Warm up with jumping jacks, stationary cycling, running/walking for 3-5 min</a:t>
            </a:r>
          </a:p>
          <a:p>
            <a:pPr lvl="1"/>
            <a:r>
              <a:rPr lang="en-US" dirty="0" smtClean="0"/>
              <a:t>Slowly and gently stretch, holding each stretch for 30 seconds</a:t>
            </a:r>
          </a:p>
          <a:p>
            <a:r>
              <a:rPr lang="en-US" dirty="0" smtClean="0"/>
              <a:t>Cool down and stretch – just as important post-exercise; help reduce muscle soreness</a:t>
            </a:r>
          </a:p>
        </p:txBody>
      </p:sp>
    </p:spTree>
    <p:extLst>
      <p:ext uri="{BB962C8B-B14F-4D97-AF65-F5344CB8AC3E}">
        <p14:creationId xmlns:p14="http://schemas.microsoft.com/office/powerpoint/2010/main" val="40433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Strategies for Prevention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7" y="1113091"/>
            <a:ext cx="8692470" cy="4343400"/>
          </a:xfrm>
        </p:spPr>
        <p:txBody>
          <a:bodyPr>
            <a:noAutofit/>
          </a:bodyPr>
          <a:lstStyle/>
          <a:p>
            <a:r>
              <a:rPr lang="en-US" sz="2000" dirty="0"/>
              <a:t>Maintain proper fitness – injuries rate higher who have not prepared</a:t>
            </a:r>
          </a:p>
          <a:p>
            <a:pPr lvl="1"/>
            <a:r>
              <a:rPr lang="en-US" sz="1800" dirty="0"/>
              <a:t>After inactivity, progress gradually back via aerobics, strength and agility training</a:t>
            </a:r>
          </a:p>
          <a:p>
            <a:pPr lvl="1"/>
            <a:r>
              <a:rPr lang="en-US" sz="1800" dirty="0"/>
              <a:t>During off-season, stick to balanced fitness program incorporating aerobic exercise, strength training and </a:t>
            </a:r>
            <a:r>
              <a:rPr lang="en-US" sz="1800" dirty="0" smtClean="0"/>
              <a:t>flexibility</a:t>
            </a:r>
          </a:p>
          <a:p>
            <a:endParaRPr lang="en-US" sz="2000" dirty="0" smtClean="0"/>
          </a:p>
          <a:p>
            <a:r>
              <a:rPr lang="en-US" sz="2000" dirty="0" smtClean="0"/>
              <a:t>Avoid overuse injuries</a:t>
            </a:r>
          </a:p>
          <a:p>
            <a:pPr lvl="1"/>
            <a:r>
              <a:rPr lang="en-US" sz="1800" dirty="0" smtClean="0"/>
              <a:t>Listen to your body! </a:t>
            </a:r>
            <a:r>
              <a:rPr lang="en-US" sz="1800" b="1" dirty="0" smtClean="0">
                <a:solidFill>
                  <a:srgbClr val="92D050"/>
                </a:solidFill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cut back if pain or discomfort develops</a:t>
            </a:r>
          </a:p>
          <a:p>
            <a:pPr lvl="1"/>
            <a:r>
              <a:rPr lang="en-US" sz="1800" dirty="0" smtClean="0">
                <a:sym typeface="Wingdings"/>
              </a:rPr>
              <a:t>Joint swelling (i.e. knee, ankle) should NOT be ignored – see a health professional</a:t>
            </a:r>
          </a:p>
          <a:p>
            <a:pPr lvl="1"/>
            <a:r>
              <a:rPr lang="en-US" sz="1800" dirty="0" smtClean="0">
                <a:sym typeface="Wingdings"/>
              </a:rPr>
              <a:t>Many believe it to be beneficial to take at least one season off each year</a:t>
            </a:r>
            <a:endParaRPr lang="en-US" sz="18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84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Strategies for Prevention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354538"/>
            <a:ext cx="8820150" cy="4251325"/>
          </a:xfrm>
        </p:spPr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92D050"/>
                </a:solidFill>
              </a:rPr>
              <a:t>Neuromuscular training program</a:t>
            </a:r>
          </a:p>
          <a:p>
            <a:pPr lvl="1"/>
            <a:r>
              <a:rPr lang="en-US" sz="2000" dirty="0"/>
              <a:t>6 week intervention of stretching, </a:t>
            </a:r>
            <a:r>
              <a:rPr lang="en-US" sz="2000" dirty="0" err="1"/>
              <a:t>plyometrics</a:t>
            </a:r>
            <a:r>
              <a:rPr lang="en-US" sz="2000" dirty="0"/>
              <a:t>, weight training emphasizing on proper alignment and technique</a:t>
            </a:r>
          </a:p>
          <a:p>
            <a:pPr lvl="1"/>
            <a:r>
              <a:rPr lang="en-US" sz="2000" dirty="0"/>
              <a:t>Balancing / Proprioception shown to decrease muscle and ACL injuries – floor exercises, wobble board, balance mat</a:t>
            </a:r>
          </a:p>
          <a:p>
            <a:pPr lvl="1"/>
            <a:r>
              <a:rPr lang="en-US" sz="2000" dirty="0"/>
              <a:t>6-8 weeks training needed before effect seen</a:t>
            </a:r>
          </a:p>
          <a:p>
            <a:pPr lvl="1"/>
            <a:r>
              <a:rPr lang="en-US" sz="2000" dirty="0"/>
              <a:t>Decrease injury by 2.4-3.6x compared to untrained group</a:t>
            </a:r>
          </a:p>
          <a:p>
            <a:pPr lvl="1"/>
            <a:r>
              <a:rPr lang="en-US" sz="2000" dirty="0"/>
              <a:t>Implemented into “11+ prevention program” by </a:t>
            </a:r>
            <a:r>
              <a:rPr lang="en-US" sz="2000" dirty="0" smtClean="0"/>
              <a:t>FIFA</a:t>
            </a:r>
          </a:p>
          <a:p>
            <a:pPr lvl="1"/>
            <a:r>
              <a:rPr lang="en-US" sz="2000" dirty="0" smtClean="0"/>
              <a:t>Have been shown to </a:t>
            </a:r>
            <a:r>
              <a:rPr lang="en-US" sz="2000" b="1" dirty="0" smtClean="0">
                <a:solidFill>
                  <a:srgbClr val="92D05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000" dirty="0" smtClean="0"/>
              <a:t>other injuries, especially in female athletes </a:t>
            </a:r>
          </a:p>
        </p:txBody>
      </p:sp>
    </p:spTree>
    <p:extLst>
      <p:ext uri="{BB962C8B-B14F-4D97-AF65-F5344CB8AC3E}">
        <p14:creationId xmlns:p14="http://schemas.microsoft.com/office/powerpoint/2010/main" val="42454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05" y="322263"/>
            <a:ext cx="8904716" cy="914400"/>
          </a:xfrm>
        </p:spPr>
        <p:txBody>
          <a:bodyPr/>
          <a:lstStyle/>
          <a:p>
            <a:r>
              <a:rPr lang="en-US" sz="4000" b="1" dirty="0" smtClean="0"/>
              <a:t>Strategies for Prevention Concussion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66181"/>
            <a:ext cx="8808221" cy="402024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Develop protocols for concussion education and management</a:t>
            </a:r>
          </a:p>
          <a:p>
            <a:pPr lvl="1"/>
            <a:r>
              <a:rPr lang="en-US" sz="2000" dirty="0" smtClean="0"/>
              <a:t>Football (97%)</a:t>
            </a:r>
          </a:p>
          <a:p>
            <a:pPr lvl="1"/>
            <a:r>
              <a:rPr lang="en-US" sz="2000" dirty="0" smtClean="0"/>
              <a:t>Hockey (65%)</a:t>
            </a:r>
          </a:p>
          <a:p>
            <a:pPr lvl="1"/>
            <a:r>
              <a:rPr lang="en-US" sz="2000" dirty="0" smtClean="0"/>
              <a:t>Men’s and Women’s Soccer (57, 47%)</a:t>
            </a:r>
          </a:p>
          <a:p>
            <a:r>
              <a:rPr lang="en-US" sz="2000" dirty="0" smtClean="0"/>
              <a:t>Purposeful </a:t>
            </a:r>
            <a:r>
              <a:rPr lang="en-US" sz="2000" dirty="0"/>
              <a:t>heading should be discouraged in children under </a:t>
            </a:r>
            <a:r>
              <a:rPr lang="en-US" sz="2000" dirty="0" smtClean="0"/>
              <a:t>10</a:t>
            </a:r>
          </a:p>
          <a:p>
            <a:pPr lvl="1"/>
            <a:r>
              <a:rPr lang="en-US" sz="2000" dirty="0" smtClean="0"/>
              <a:t>Consider not heading at all until at least high school</a:t>
            </a:r>
            <a:endParaRPr lang="en-US" sz="2000" dirty="0"/>
          </a:p>
          <a:p>
            <a:r>
              <a:rPr lang="en-US" sz="2000" dirty="0" smtClean="0"/>
              <a:t>Total </a:t>
            </a:r>
            <a:r>
              <a:rPr lang="en-US" sz="2000" dirty="0"/>
              <a:t>commitment to fair </a:t>
            </a:r>
            <a:r>
              <a:rPr lang="en-US" sz="2000" dirty="0" smtClean="0"/>
              <a:t>play</a:t>
            </a:r>
          </a:p>
          <a:p>
            <a:r>
              <a:rPr lang="en-US" sz="2000" dirty="0" smtClean="0"/>
              <a:t>Consider baseline </a:t>
            </a:r>
            <a:r>
              <a:rPr lang="en-US" sz="2000" dirty="0" err="1" smtClean="0"/>
              <a:t>ImPACT</a:t>
            </a:r>
            <a:r>
              <a:rPr lang="en-US" sz="2000" dirty="0" smtClean="0"/>
              <a:t> testing prior to season</a:t>
            </a:r>
          </a:p>
          <a:p>
            <a:r>
              <a:rPr lang="en-US" sz="2000" dirty="0" smtClean="0"/>
              <a:t>	At </a:t>
            </a:r>
            <a:r>
              <a:rPr lang="en-US" sz="2000" dirty="0"/>
              <a:t>Excel </a:t>
            </a:r>
            <a:r>
              <a:rPr lang="en-US" sz="2000" dirty="0" err="1"/>
              <a:t>Orthopaedics</a:t>
            </a:r>
            <a:r>
              <a:rPr lang="en-US" sz="2000" dirty="0"/>
              <a:t>, will be able to facilitate </a:t>
            </a:r>
            <a:r>
              <a:rPr lang="en-US" sz="2000" dirty="0" err="1"/>
              <a:t>ImPACT</a:t>
            </a:r>
            <a:r>
              <a:rPr lang="en-US" sz="2000" dirty="0"/>
              <a:t> testing – Gregory </a:t>
            </a:r>
            <a:r>
              <a:rPr lang="en-US" sz="2000" dirty="0" smtClean="0"/>
              <a:t>	Crossman </a:t>
            </a:r>
            <a:r>
              <a:rPr lang="en-US" sz="2000" dirty="0"/>
              <a:t>(Excel PT</a:t>
            </a:r>
            <a:r>
              <a:rPr lang="en-US" sz="2000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632247" y="269050"/>
            <a:ext cx="5546221" cy="1362075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4000" b="1" dirty="0" smtClean="0"/>
              <a:t>Thank You!</a:t>
            </a:r>
            <a:br>
              <a:rPr lang="en-US" sz="4000" b="1" dirty="0" smtClean="0"/>
            </a:br>
            <a:r>
              <a:rPr lang="en-US" sz="4000" b="1" dirty="0" smtClean="0"/>
              <a:t>Questions?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23" y="1631125"/>
            <a:ext cx="3625722" cy="272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2621526" y="4384028"/>
            <a:ext cx="3732166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lnSpc>
                <a:spcPct val="112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00050" indent="-168275" algn="l" defTabSz="457200" rtl="0" eaLnBrk="1" fontAlgn="base" hangingPunct="1">
              <a:lnSpc>
                <a:spcPct val="112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574675" indent="-174625" algn="l" defTabSz="457200" rtl="0" eaLnBrk="1" fontAlgn="base" hangingPunct="1">
              <a:lnSpc>
                <a:spcPct val="1120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/>
              <a:t>Excel </a:t>
            </a:r>
            <a:r>
              <a:rPr lang="en-US" sz="1400" b="1" dirty="0" err="1" smtClean="0"/>
              <a:t>Orthopaedic</a:t>
            </a:r>
            <a:r>
              <a:rPr lang="en-US" sz="1400" b="1" dirty="0" smtClean="0"/>
              <a:t> Specialists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/>
              <a:t>200 Unicorn Park Drive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/>
              <a:t>Woburn MA 01801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/>
              <a:t>781-782-1300</a:t>
            </a:r>
          </a:p>
          <a:p>
            <a:pPr algn="ctr"/>
            <a:r>
              <a:rPr lang="en-US" sz="1400" b="1" dirty="0" smtClean="0"/>
              <a:t>www.excelortho.com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838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Introduction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Soccer, most widely played sports in both males/females</a:t>
            </a:r>
          </a:p>
          <a:p>
            <a:pPr lvl="2"/>
            <a:r>
              <a:rPr lang="en-US" sz="2400" dirty="0" smtClean="0"/>
              <a:t>About 265million registered around the world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US Youth Soccer registers &gt;3 million players age 5-19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Since 1990, the number of HS soccer players have doubled</a:t>
            </a:r>
          </a:p>
          <a:p>
            <a:pPr lvl="2"/>
            <a:r>
              <a:rPr lang="en-US" sz="2400" dirty="0" smtClean="0"/>
              <a:t>Fastest growth of any 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Females account for most of the rise, 210% in US, 250% in Switzerland, 160% in Germany in last 10 years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00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Soccer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05" y="1062766"/>
            <a:ext cx="3886200" cy="42519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Higher health-related quality of life</a:t>
            </a:r>
          </a:p>
          <a:p>
            <a:pPr lvl="2"/>
            <a:r>
              <a:rPr lang="en-US" sz="2400" dirty="0" smtClean="0"/>
              <a:t>Improved cardiovascular risk profiles</a:t>
            </a:r>
          </a:p>
          <a:p>
            <a:pPr lvl="2"/>
            <a:r>
              <a:rPr lang="en-US" sz="2400" dirty="0" smtClean="0"/>
              <a:t>Improved bone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Increased self-esteem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Increased sense of community, national identity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430" y="1056540"/>
            <a:ext cx="3074115" cy="2048610"/>
          </a:xfrm>
          <a:prstGeom prst="rect">
            <a:avLst/>
          </a:prstGeom>
        </p:spPr>
      </p:pic>
      <p:pic>
        <p:nvPicPr>
          <p:cNvPr id="1026" name="Picture 2" descr="http://www.soccer-universe.com/wp-content/uploads/2013/06/soccer_games_for_kid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30" y="3305175"/>
            <a:ext cx="3074115" cy="24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Soccer Injuries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98705" y="1098111"/>
            <a:ext cx="3886200" cy="46297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Contact sport – risk of injury </a:t>
            </a:r>
          </a:p>
          <a:p>
            <a:pPr lvl="2"/>
            <a:r>
              <a:rPr lang="en-US" sz="1800" dirty="0" smtClean="0"/>
              <a:t>2.1 (male) vs. 1.6 (female) per 1,000 times HS player takes the 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Potentially quality-of-life altering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231,447 athletes treated in US Hospital ERs in 2012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High socioeconomic impact – US $30 billion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1110811"/>
            <a:ext cx="4340226" cy="4617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8761" y="6520755"/>
            <a:ext cx="1009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Wall Street Journal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0632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Soccer Injuries are Increasing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05" y="1092076"/>
            <a:ext cx="3886200" cy="42519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Participation in US Youth Soccer increased faster than the rate of injuries from 2000 to 2008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Participation decreased while estimated no. of injuries still increasing from 2008 to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92D050"/>
                </a:solidFill>
                <a:sym typeface="Wingdings"/>
              </a:rPr>
              <a:t>Injuries </a:t>
            </a:r>
            <a:r>
              <a:rPr lang="en-US" sz="2000" b="1" dirty="0">
                <a:solidFill>
                  <a:srgbClr val="92D050"/>
                </a:solidFill>
                <a:sym typeface="Wingdings"/>
              </a:rPr>
              <a:t>may not be just from an increase in </a:t>
            </a:r>
            <a:r>
              <a:rPr lang="en-US" sz="2000" b="1" dirty="0" smtClean="0">
                <a:solidFill>
                  <a:srgbClr val="92D050"/>
                </a:solidFill>
                <a:sym typeface="Wingdings"/>
              </a:rPr>
              <a:t>participation</a:t>
            </a:r>
            <a:endParaRPr lang="en-US" sz="2000" dirty="0" smtClean="0">
              <a:solidFill>
                <a:srgbClr val="92D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Males &gt; Females in terms of number of injuries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cdn.sheknows.com/articles/2013/02/girl-soccer-player-ankle-inju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63" y="1924049"/>
            <a:ext cx="4382933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4" y="162370"/>
            <a:ext cx="9013470" cy="53838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US Emergency Visits due to Soccer Injuries 2000 – 2012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03" y="604382"/>
            <a:ext cx="7194997" cy="524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3857" y="6473342"/>
            <a:ext cx="2581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Esquivel et al – Sports Health 2015</a:t>
            </a:r>
          </a:p>
        </p:txBody>
      </p:sp>
    </p:spTree>
    <p:extLst>
      <p:ext uri="{BB962C8B-B14F-4D97-AF65-F5344CB8AC3E}">
        <p14:creationId xmlns:p14="http://schemas.microsoft.com/office/powerpoint/2010/main" val="11484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94076"/>
            <a:ext cx="5694822" cy="914400"/>
          </a:xfrm>
        </p:spPr>
        <p:txBody>
          <a:bodyPr/>
          <a:lstStyle/>
          <a:p>
            <a:r>
              <a:rPr lang="en-US" sz="4000" b="1" dirty="0" smtClean="0"/>
              <a:t>Most Common Injuries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019087"/>
            <a:ext cx="8042276" cy="4899022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rgbClr val="92D050"/>
                </a:solidFill>
              </a:rPr>
              <a:t>Lower extremity most common – About 77% of all injuries</a:t>
            </a:r>
          </a:p>
          <a:p>
            <a:pPr lvl="1"/>
            <a:r>
              <a:rPr lang="en-US" sz="2000" b="1" u="sng" dirty="0" smtClean="0"/>
              <a:t>Acute</a:t>
            </a:r>
          </a:p>
          <a:p>
            <a:pPr lvl="2"/>
            <a:r>
              <a:rPr lang="en-US" sz="2000" dirty="0" smtClean="0"/>
              <a:t>Contusions most frequent</a:t>
            </a:r>
          </a:p>
          <a:p>
            <a:pPr lvl="2"/>
            <a:r>
              <a:rPr lang="en-US" sz="2000" dirty="0"/>
              <a:t>Strains – muscle </a:t>
            </a:r>
            <a:r>
              <a:rPr lang="en-US" sz="2000" b="1" dirty="0">
                <a:solidFill>
                  <a:srgbClr val="92D050"/>
                </a:solidFill>
                <a:sym typeface="Wingdings"/>
              </a:rPr>
              <a:t></a:t>
            </a:r>
            <a:r>
              <a:rPr lang="en-US" sz="2000" dirty="0">
                <a:sym typeface="Wingdings"/>
              </a:rPr>
              <a:t> hamstring and </a:t>
            </a:r>
            <a:r>
              <a:rPr lang="en-US" sz="2000" dirty="0" smtClean="0">
                <a:sym typeface="Wingdings"/>
              </a:rPr>
              <a:t>groin</a:t>
            </a:r>
            <a:endParaRPr lang="en-US" sz="2000" dirty="0" smtClean="0"/>
          </a:p>
          <a:p>
            <a:pPr lvl="2"/>
            <a:r>
              <a:rPr lang="en-US" sz="2000" dirty="0" smtClean="0"/>
              <a:t>Sprains – ligaments </a:t>
            </a:r>
            <a:r>
              <a:rPr lang="en-US" sz="2000" b="1" dirty="0" smtClean="0">
                <a:solidFill>
                  <a:srgbClr val="92D050"/>
                </a:solidFill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ankle and knees</a:t>
            </a:r>
          </a:p>
          <a:p>
            <a:pPr lvl="3"/>
            <a:r>
              <a:rPr lang="en-US" dirty="0" smtClean="0">
                <a:sym typeface="Wingdings"/>
              </a:rPr>
              <a:t>Ankle injuries tend to be more common, but depends on study</a:t>
            </a:r>
          </a:p>
          <a:p>
            <a:pPr lvl="3"/>
            <a:r>
              <a:rPr lang="en-US" dirty="0" smtClean="0">
                <a:sym typeface="Wingdings"/>
              </a:rPr>
              <a:t>Knee injuries tend to be more severe (&gt;10 days of time loss)</a:t>
            </a:r>
            <a:endParaRPr lang="en-US" dirty="0">
              <a:sym typeface="Wingdings"/>
            </a:endParaRPr>
          </a:p>
          <a:p>
            <a:pPr lvl="3"/>
            <a:r>
              <a:rPr lang="en-US" sz="2000" dirty="0" smtClean="0"/>
              <a:t>Most feared/concerning – knee injuries, especially ACL ruptures</a:t>
            </a:r>
          </a:p>
          <a:p>
            <a:pPr lvl="1"/>
            <a:r>
              <a:rPr lang="en-US" sz="2000" b="1" u="sng" dirty="0" smtClean="0"/>
              <a:t>Chronic</a:t>
            </a:r>
          </a:p>
          <a:p>
            <a:pPr lvl="2"/>
            <a:r>
              <a:rPr lang="en-US" sz="2000" dirty="0" smtClean="0"/>
              <a:t>Shin splints, patellar and </a:t>
            </a:r>
            <a:r>
              <a:rPr lang="en-US" sz="2000" dirty="0"/>
              <a:t>A</a:t>
            </a:r>
            <a:r>
              <a:rPr lang="en-US" sz="2000" dirty="0" smtClean="0"/>
              <a:t>chilles tendinitis, stress fractures</a:t>
            </a:r>
          </a:p>
        </p:txBody>
      </p:sp>
    </p:spTree>
    <p:extLst>
      <p:ext uri="{BB962C8B-B14F-4D97-AF65-F5344CB8AC3E}">
        <p14:creationId xmlns:p14="http://schemas.microsoft.com/office/powerpoint/2010/main" val="5750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Less Common Injuries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96" y="1236663"/>
            <a:ext cx="8229600" cy="451642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Upper extremity injuries – fall on arm, player-player contact</a:t>
            </a:r>
          </a:p>
          <a:p>
            <a:pPr lvl="1"/>
            <a:r>
              <a:rPr lang="en-US" sz="2000" dirty="0"/>
              <a:t>Wrist sprains, fractures, finger injuries, shoulder </a:t>
            </a:r>
            <a:r>
              <a:rPr lang="en-US" sz="2000" dirty="0" smtClean="0"/>
              <a:t>dislocations</a:t>
            </a:r>
          </a:p>
          <a:p>
            <a:endParaRPr lang="en-US" sz="2000" dirty="0" smtClean="0"/>
          </a:p>
          <a:p>
            <a:r>
              <a:rPr lang="en-US" sz="2000" dirty="0" smtClean="0"/>
              <a:t>Head</a:t>
            </a:r>
            <a:r>
              <a:rPr lang="en-US" sz="2000" dirty="0"/>
              <a:t>, Neck and Face Injuries</a:t>
            </a:r>
          </a:p>
          <a:p>
            <a:pPr lvl="1"/>
            <a:r>
              <a:rPr lang="en-US" sz="2000" dirty="0"/>
              <a:t>Cuts, bruises, facial fractures, neck sprains</a:t>
            </a:r>
          </a:p>
          <a:p>
            <a:pPr lvl="1"/>
            <a:r>
              <a:rPr lang="en-US" sz="2000" dirty="0"/>
              <a:t>Concussion</a:t>
            </a:r>
          </a:p>
          <a:p>
            <a:pPr lvl="2"/>
            <a:r>
              <a:rPr lang="en-US" sz="2000" dirty="0" smtClean="0"/>
              <a:t>Female &gt; Male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700" dirty="0" smtClean="0"/>
              <a:t>Weaker neck muscles vs. underreported in males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700" dirty="0" smtClean="0"/>
              <a:t>Women’s/Girls’ </a:t>
            </a:r>
            <a:r>
              <a:rPr lang="en-US" sz="1700" dirty="0"/>
              <a:t>s</a:t>
            </a:r>
            <a:r>
              <a:rPr lang="en-US" sz="1700" dirty="0" smtClean="0"/>
              <a:t>occer concussion education significantly less</a:t>
            </a:r>
          </a:p>
          <a:p>
            <a:endParaRPr lang="en-US" sz="2000" dirty="0" smtClean="0"/>
          </a:p>
          <a:p>
            <a:r>
              <a:rPr lang="en-US" sz="2000" dirty="0" smtClean="0"/>
              <a:t>Referees also sustained similar types of injuries as players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72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 Excel Template">
  <a:themeElements>
    <a:clrScheme name="LAHEY Color Palette">
      <a:dk1>
        <a:srgbClr val="616365"/>
      </a:dk1>
      <a:lt1>
        <a:sysClr val="window" lastClr="FFFFFF"/>
      </a:lt1>
      <a:dk2>
        <a:srgbClr val="616365"/>
      </a:dk2>
      <a:lt2>
        <a:srgbClr val="FFFFFF"/>
      </a:lt2>
      <a:accent1>
        <a:srgbClr val="69BE28"/>
      </a:accent1>
      <a:accent2>
        <a:srgbClr val="CF4520"/>
      </a:accent2>
      <a:accent3>
        <a:srgbClr val="8E3A80"/>
      </a:accent3>
      <a:accent4>
        <a:srgbClr val="00A9E0"/>
      </a:accent4>
      <a:accent5>
        <a:srgbClr val="D2D755"/>
      </a:accent5>
      <a:accent6>
        <a:srgbClr val="6BBBAE"/>
      </a:accent6>
      <a:hlink>
        <a:srgbClr val="00A9E0"/>
      </a:hlink>
      <a:folHlink>
        <a:srgbClr val="8E3A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BE28"/>
        </a:solidFill>
        <a:ln>
          <a:noFill/>
        </a:ln>
        <a:effectLst/>
      </a:spPr>
      <a:bodyPr rtlCol="0" anchor="ctr">
        <a:norm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69BE28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rgbClr val="747678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INCH_MASTER_TEMPLATE_v1.potx" id="{982DF1CA-8B05-409C-9F1A-7B7AF4F4348C}" vid="{F8E6C506-672D-478C-B189-B9709BAD73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 Excel Template</Template>
  <TotalTime>7919</TotalTime>
  <Words>1739</Words>
  <Application>Microsoft Office PowerPoint</Application>
  <PresentationFormat>On-screen Show (4:3)</PresentationFormat>
  <Paragraphs>262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WH Excel Template</vt:lpstr>
      <vt:lpstr>Overview and Prevention of  Soccer Injuries</vt:lpstr>
      <vt:lpstr>Tonight’s Overview</vt:lpstr>
      <vt:lpstr>Introduction</vt:lpstr>
      <vt:lpstr>Soccer </vt:lpstr>
      <vt:lpstr>Soccer Injuries</vt:lpstr>
      <vt:lpstr>Soccer Injuries are Increasing</vt:lpstr>
      <vt:lpstr>PowerPoint Presentation</vt:lpstr>
      <vt:lpstr>Most Common Injuries</vt:lpstr>
      <vt:lpstr>Less Common Injuries</vt:lpstr>
      <vt:lpstr>Fractures</vt:lpstr>
      <vt:lpstr>Factors to Consider</vt:lpstr>
      <vt:lpstr>Human Factors</vt:lpstr>
      <vt:lpstr>Human Factors</vt:lpstr>
      <vt:lpstr>Equipment Factors</vt:lpstr>
      <vt:lpstr>Environmental Factors</vt:lpstr>
      <vt:lpstr>Biomechanical / Neuromuscular Risk Factors</vt:lpstr>
      <vt:lpstr>ACL Injuries</vt:lpstr>
      <vt:lpstr>Treatment of Soccer Injuries</vt:lpstr>
      <vt:lpstr>Treatment of ACL Injuries</vt:lpstr>
      <vt:lpstr>Concussion</vt:lpstr>
      <vt:lpstr>Concussion Symptoms</vt:lpstr>
      <vt:lpstr>Concussion Treatment</vt:lpstr>
      <vt:lpstr>Strategies for Prevention</vt:lpstr>
      <vt:lpstr>Strategies for Prevention</vt:lpstr>
      <vt:lpstr>Strategies for Prevention</vt:lpstr>
      <vt:lpstr>Strategies for Prevention</vt:lpstr>
      <vt:lpstr>Strategies for Prevention</vt:lpstr>
      <vt:lpstr>Strategies for Prevention Concussion</vt:lpstr>
      <vt:lpstr>Thank You!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 Injuries</dc:title>
  <dc:creator>Peter Yeh</dc:creator>
  <cp:lastModifiedBy>Hardy, Marylou</cp:lastModifiedBy>
  <cp:revision>78</cp:revision>
  <dcterms:created xsi:type="dcterms:W3CDTF">2015-04-05T21:12:13Z</dcterms:created>
  <dcterms:modified xsi:type="dcterms:W3CDTF">2015-04-28T15:58:13Z</dcterms:modified>
</cp:coreProperties>
</file>